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5" r:id="rId11"/>
    <p:sldId id="266" r:id="rId12"/>
  </p:sldIdLst>
  <p:sldSz cx="18288000" cy="10287000"/>
  <p:notesSz cx="6858000" cy="9144000"/>
  <p:embeddedFontLst>
    <p:embeddedFont>
      <p:font typeface="Gadugi" panose="020B0502040204020203" pitchFamily="34" charset="0"/>
      <p:regular r:id="rId14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lear Sans Regular Bold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00FF"/>
    <a:srgbClr val="883C84"/>
    <a:srgbClr val="461B49"/>
    <a:srgbClr val="963488"/>
    <a:srgbClr val="2831A2"/>
    <a:srgbClr val="2086AA"/>
    <a:srgbClr val="1994B1"/>
    <a:srgbClr val="00B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279" autoAdjust="0"/>
    <p:restoredTop sz="73146" autoAdjust="0"/>
  </p:normalViewPr>
  <p:slideViewPr>
    <p:cSldViewPr>
      <p:cViewPr varScale="1">
        <p:scale>
          <a:sx n="43" d="100"/>
          <a:sy n="43" d="100"/>
        </p:scale>
        <p:origin x="70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10.jpeg>
</file>

<file path=ppt/media/image10.svg>
</file>

<file path=ppt/media/image11.jpeg>
</file>

<file path=ppt/media/image12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8.svg>
</file>

<file path=ppt/media/image19.png>
</file>

<file path=ppt/media/image2.png>
</file>

<file path=ppt/media/image2.svg>
</file>

<file path=ppt/media/image21.sv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jpe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18.10.2022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18.10.2022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959672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18.10.2022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453235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18.10.2022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74151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18.10.2022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53658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18.10.2022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35530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18.10.2022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883269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18.10.2022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829267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18.10.2022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317568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18.10.2022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463583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18.10.2022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587973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18.10.2022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84730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18-Oct-22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18-Oct-22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18-Oct-22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18-Oct-22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18-Oct-22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18-Oct-22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18-Oct-22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18-Oct-22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18-Oct-22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18-Oct-22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18-Oct-22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18-Oct-22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2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8.jpeg"/><Relationship Id="rId4" Type="http://schemas.openxmlformats.org/officeDocument/2006/relationships/image" Target="../media/image1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5.png"/><Relationship Id="rId4" Type="http://schemas.openxmlformats.org/officeDocument/2006/relationships/image" Target="../media/image21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4.pn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6.png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6.svg"/><Relationship Id="rId9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12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14.png"/><Relationship Id="rId4" Type="http://schemas.openxmlformats.org/officeDocument/2006/relationships/image" Target="../media/image1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3.png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3.png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6394731" y="0"/>
            <a:ext cx="1893269" cy="1028700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>
            <a:off x="6545735" y="406153"/>
            <a:ext cx="10042534" cy="9474693"/>
            <a:chOff x="0" y="0"/>
            <a:chExt cx="13390046" cy="12632924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0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0"/>
              <a:ext cx="3005065" cy="2794710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3279405"/>
              <a:ext cx="3005065" cy="2794710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6558809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20" name="Group 20"/>
          <p:cNvGrpSpPr/>
          <p:nvPr/>
        </p:nvGrpSpPr>
        <p:grpSpPr>
          <a:xfrm>
            <a:off x="1104900" y="824285"/>
            <a:ext cx="8750843" cy="8318192"/>
            <a:chOff x="0" y="0"/>
            <a:chExt cx="11667791" cy="11090922"/>
          </a:xfrm>
        </p:grpSpPr>
        <p:grpSp>
          <p:nvGrpSpPr>
            <p:cNvPr id="21" name="Group 21"/>
            <p:cNvGrpSpPr>
              <a:grpSpLocks noChangeAspect="1"/>
            </p:cNvGrpSpPr>
            <p:nvPr/>
          </p:nvGrpSpPr>
          <p:grpSpPr>
            <a:xfrm>
              <a:off x="1931835" y="1354967"/>
              <a:ext cx="9735956" cy="9735956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96140" y="376277"/>
              <a:ext cx="9735956" cy="9756713"/>
            </a:xfrm>
            <a:prstGeom prst="rect">
              <a:avLst/>
            </a:prstGeom>
          </p:spPr>
        </p:pic>
      </p:grpSp>
      <p:sp>
        <p:nvSpPr>
          <p:cNvPr id="24" name="TextBox 24"/>
          <p:cNvSpPr txBox="1"/>
          <p:nvPr/>
        </p:nvSpPr>
        <p:spPr>
          <a:xfrm>
            <a:off x="2312375" y="3305349"/>
            <a:ext cx="5482998" cy="28469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</a:pPr>
            <a:r>
              <a:rPr lang="en-US" sz="10533" spc="-105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Data</a:t>
            </a:r>
          </a:p>
          <a:p>
            <a:pPr algn="ctr">
              <a:lnSpc>
                <a:spcPts val="11059"/>
              </a:lnSpc>
            </a:pPr>
            <a:r>
              <a:rPr lang="en-US" sz="10533" spc="-105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Analysis</a:t>
            </a:r>
            <a:endParaRPr lang="en-US" sz="10533" spc="-105" dirty="0">
              <a:solidFill>
                <a:srgbClr val="FFFFFF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5003701"/>
            <a:ext cx="942466" cy="27959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2227332"/>
            <a:ext cx="942466" cy="27959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7780070"/>
            <a:ext cx="942466" cy="27959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 l="4069" t="1617" r="4069" b="1617"/>
          <a:stretch>
            <a:fillRect/>
          </a:stretch>
        </p:blipFill>
        <p:spPr>
          <a:xfrm>
            <a:off x="5438298" y="1161805"/>
            <a:ext cx="5036754" cy="796339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457200" y="4539600"/>
            <a:ext cx="4703553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Summary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27032" y="9481425"/>
            <a:ext cx="9711338" cy="2017079"/>
            <a:chOff x="0" y="0"/>
            <a:chExt cx="12948451" cy="2689439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327032" y="-1179605"/>
            <a:ext cx="9711338" cy="2017079"/>
            <a:chOff x="0" y="0"/>
            <a:chExt cx="12948451" cy="2689439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6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20" name="Group 11">
            <a:extLst>
              <a:ext uri="{FF2B5EF4-FFF2-40B4-BE49-F238E27FC236}">
                <a16:creationId xmlns:a16="http://schemas.microsoft.com/office/drawing/2014/main" xmlns="" id="{C00ABEC5-EF3F-4E3E-827E-EB1F2EF17C0D}"/>
              </a:ext>
            </a:extLst>
          </p:cNvPr>
          <p:cNvGrpSpPr/>
          <p:nvPr/>
        </p:nvGrpSpPr>
        <p:grpSpPr>
          <a:xfrm>
            <a:off x="11581833" y="1580430"/>
            <a:ext cx="5677467" cy="867617"/>
            <a:chOff x="0" y="-47625"/>
            <a:chExt cx="7569956" cy="1156823"/>
          </a:xfrm>
        </p:grpSpPr>
        <p:sp>
          <p:nvSpPr>
            <p:cNvPr id="21" name="TextBox 12">
              <a:extLst>
                <a:ext uri="{FF2B5EF4-FFF2-40B4-BE49-F238E27FC236}">
                  <a16:creationId xmlns:a16="http://schemas.microsoft.com/office/drawing/2014/main" xmlns="" id="{19A1BE45-8301-44C6-A0D0-F8FDA800622F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2" name="TextBox 13">
              <a:extLst>
                <a:ext uri="{FF2B5EF4-FFF2-40B4-BE49-F238E27FC236}">
                  <a16:creationId xmlns:a16="http://schemas.microsoft.com/office/drawing/2014/main" xmlns="" id="{3DAE5247-0244-4123-A713-8D8809E80C70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  <p:grpSp>
        <p:nvGrpSpPr>
          <p:cNvPr id="23" name="Group 14">
            <a:extLst>
              <a:ext uri="{FF2B5EF4-FFF2-40B4-BE49-F238E27FC236}">
                <a16:creationId xmlns:a16="http://schemas.microsoft.com/office/drawing/2014/main" xmlns="" id="{F49CBA38-C879-499F-B0F5-691188949921}"/>
              </a:ext>
            </a:extLst>
          </p:cNvPr>
          <p:cNvGrpSpPr/>
          <p:nvPr/>
        </p:nvGrpSpPr>
        <p:grpSpPr>
          <a:xfrm>
            <a:off x="11554939" y="6964868"/>
            <a:ext cx="5677467" cy="867617"/>
            <a:chOff x="0" y="-47625"/>
            <a:chExt cx="7569956" cy="1156823"/>
          </a:xfrm>
        </p:grpSpPr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xmlns="" id="{3A90234A-916B-4C29-ACF1-11F97E8C2563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5" name="TextBox 16">
              <a:extLst>
                <a:ext uri="{FF2B5EF4-FFF2-40B4-BE49-F238E27FC236}">
                  <a16:creationId xmlns:a16="http://schemas.microsoft.com/office/drawing/2014/main" xmlns="" id="{E1CF9388-A25B-45EF-AAD4-73FE2BA72053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  <p:grpSp>
        <p:nvGrpSpPr>
          <p:cNvPr id="26" name="Group 7">
            <a:extLst>
              <a:ext uri="{FF2B5EF4-FFF2-40B4-BE49-F238E27FC236}">
                <a16:creationId xmlns:a16="http://schemas.microsoft.com/office/drawing/2014/main" xmlns="" id="{234FDAED-EE10-3949-A2A9-F81AC41AFAEF}"/>
              </a:ext>
            </a:extLst>
          </p:cNvPr>
          <p:cNvGrpSpPr/>
          <p:nvPr/>
        </p:nvGrpSpPr>
        <p:grpSpPr>
          <a:xfrm>
            <a:off x="11581833" y="3851899"/>
            <a:ext cx="5677467" cy="2600849"/>
            <a:chOff x="0" y="-47625"/>
            <a:chExt cx="7569956" cy="3467798"/>
          </a:xfrm>
        </p:grpSpPr>
        <p:sp>
          <p:nvSpPr>
            <p:cNvPr id="27" name="TextBox 8">
              <a:extLst>
                <a:ext uri="{FF2B5EF4-FFF2-40B4-BE49-F238E27FC236}">
                  <a16:creationId xmlns:a16="http://schemas.microsoft.com/office/drawing/2014/main" xmlns="" id="{269B9A6F-DC02-FD48-875A-DE49C95589FA}"/>
                </a:ext>
              </a:extLst>
            </p:cNvPr>
            <p:cNvSpPr txBox="1"/>
            <p:nvPr/>
          </p:nvSpPr>
          <p:spPr>
            <a:xfrm>
              <a:off x="0" y="691990"/>
              <a:ext cx="7569956" cy="2728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 spc="-19" dirty="0">
                  <a:latin typeface="Gadugi" panose="020B0502040204020203" pitchFamily="34" charset="0"/>
                  <a:ea typeface="Gadugi" panose="020B0502040204020203" pitchFamily="34" charset="0"/>
                </a:rPr>
                <a:t>Food is a common theme with the top 5 categories with "Healthy Eating" ranking the highest. This may give an indication to the audience within your user base. You could use this insight to create a campaign and work with healthy eating brands to boost user engagement.</a:t>
              </a:r>
            </a:p>
          </p:txBody>
        </p:sp>
        <p:sp>
          <p:nvSpPr>
            <p:cNvPr id="28" name="TextBox 9">
              <a:extLst>
                <a:ext uri="{FF2B5EF4-FFF2-40B4-BE49-F238E27FC236}">
                  <a16:creationId xmlns:a16="http://schemas.microsoft.com/office/drawing/2014/main" xmlns="" id="{9BE98286-20D0-0F43-95FD-A7486B483CB2}"/>
                </a:ext>
              </a:extLst>
            </p:cNvPr>
            <p:cNvSpPr txBox="1"/>
            <p:nvPr/>
          </p:nvSpPr>
          <p:spPr>
            <a:xfrm>
              <a:off x="0" y="-47625"/>
              <a:ext cx="7569956" cy="4958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 b="1" spc="-21" dirty="0">
                  <a:latin typeface="Gadugi" panose="020B0502040204020203" pitchFamily="34" charset="0"/>
                  <a:ea typeface="Gadugi" panose="020B0502040204020203" pitchFamily="34" charset="0"/>
                </a:rPr>
                <a:t>INSIGHT</a:t>
              </a:r>
            </a:p>
          </p:txBody>
        </p:sp>
      </p:grpSp>
      <p:grpSp>
        <p:nvGrpSpPr>
          <p:cNvPr id="29" name="Group 11">
            <a:extLst>
              <a:ext uri="{FF2B5EF4-FFF2-40B4-BE49-F238E27FC236}">
                <a16:creationId xmlns:a16="http://schemas.microsoft.com/office/drawing/2014/main" xmlns="" id="{F1874E57-C775-2B41-8A91-6423DF4C28AF}"/>
              </a:ext>
            </a:extLst>
          </p:cNvPr>
          <p:cNvGrpSpPr/>
          <p:nvPr/>
        </p:nvGrpSpPr>
        <p:grpSpPr>
          <a:xfrm>
            <a:off x="11581833" y="1580430"/>
            <a:ext cx="5677467" cy="1593457"/>
            <a:chOff x="0" y="-47625"/>
            <a:chExt cx="7569956" cy="2124610"/>
          </a:xfrm>
        </p:grpSpPr>
        <p:sp>
          <p:nvSpPr>
            <p:cNvPr id="30" name="TextBox 12">
              <a:extLst>
                <a:ext uri="{FF2B5EF4-FFF2-40B4-BE49-F238E27FC236}">
                  <a16:creationId xmlns:a16="http://schemas.microsoft.com/office/drawing/2014/main" xmlns="" id="{B930539D-B309-DF4F-BB41-4D61D91F7FC2}"/>
                </a:ext>
              </a:extLst>
            </p:cNvPr>
            <p:cNvSpPr txBox="1"/>
            <p:nvPr/>
          </p:nvSpPr>
          <p:spPr>
            <a:xfrm>
              <a:off x="0" y="691990"/>
              <a:ext cx="7569956" cy="13849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 spc="-19" dirty="0">
                  <a:latin typeface="Gadugi" panose="020B0502040204020203" pitchFamily="34" charset="0"/>
                  <a:ea typeface="Gadugi" panose="020B0502040204020203" pitchFamily="34" charset="0"/>
                </a:rPr>
                <a:t>Animals and science are the two most popular categories of content, showing that people enjoy "real-life" and "factual" content the most.</a:t>
              </a:r>
            </a:p>
          </p:txBody>
        </p:sp>
        <p:sp>
          <p:nvSpPr>
            <p:cNvPr id="31" name="TextBox 13">
              <a:extLst>
                <a:ext uri="{FF2B5EF4-FFF2-40B4-BE49-F238E27FC236}">
                  <a16:creationId xmlns:a16="http://schemas.microsoft.com/office/drawing/2014/main" xmlns="" id="{EA775DEA-C6AD-DC4F-AE61-910FBC29EA06}"/>
                </a:ext>
              </a:extLst>
            </p:cNvPr>
            <p:cNvSpPr txBox="1"/>
            <p:nvPr/>
          </p:nvSpPr>
          <p:spPr>
            <a:xfrm>
              <a:off x="0" y="-47625"/>
              <a:ext cx="7569956" cy="4532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 b="1" spc="-21" dirty="0">
                  <a:latin typeface="Gadugi" panose="020B0502040204020203" pitchFamily="34" charset="0"/>
                  <a:ea typeface="Gadugi" panose="020B0502040204020203" pitchFamily="34" charset="0"/>
                </a:rPr>
                <a:t>ANALYSIS</a:t>
              </a:r>
            </a:p>
          </p:txBody>
        </p:sp>
      </p:grpSp>
      <p:sp>
        <p:nvSpPr>
          <p:cNvPr id="32" name="TextBox 15">
            <a:extLst>
              <a:ext uri="{FF2B5EF4-FFF2-40B4-BE49-F238E27FC236}">
                <a16:creationId xmlns:a16="http://schemas.microsoft.com/office/drawing/2014/main" xmlns="" id="{3878C91A-A881-2246-B808-8E2A770FCD2C}"/>
              </a:ext>
            </a:extLst>
          </p:cNvPr>
          <p:cNvSpPr txBox="1"/>
          <p:nvPr/>
        </p:nvSpPr>
        <p:spPr>
          <a:xfrm>
            <a:off x="11581833" y="7519579"/>
            <a:ext cx="5677467" cy="13628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-19" dirty="0">
                <a:latin typeface="Gadugi" panose="020B0502040204020203" pitchFamily="34" charset="0"/>
                <a:ea typeface="Gadugi" panose="020B0502040204020203" pitchFamily="34" charset="0"/>
              </a:rPr>
              <a:t>This ad-hoc analysis is insightful, but it's time to take this analysis into large scale production for real-time understanding of your business. We can show you how to do this.   </a:t>
            </a:r>
          </a:p>
        </p:txBody>
      </p:sp>
      <p:sp>
        <p:nvSpPr>
          <p:cNvPr id="33" name="TextBox 16">
            <a:extLst>
              <a:ext uri="{FF2B5EF4-FFF2-40B4-BE49-F238E27FC236}">
                <a16:creationId xmlns:a16="http://schemas.microsoft.com/office/drawing/2014/main" xmlns="" id="{C86FA57A-D9CA-A84F-BD9F-47A86DB6898F}"/>
              </a:ext>
            </a:extLst>
          </p:cNvPr>
          <p:cNvSpPr txBox="1"/>
          <p:nvPr/>
        </p:nvSpPr>
        <p:spPr>
          <a:xfrm>
            <a:off x="11581833" y="6964868"/>
            <a:ext cx="5677467" cy="3446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 b="1" spc="-21" dirty="0">
                <a:latin typeface="Gadugi" panose="020B0502040204020203" pitchFamily="34" charset="0"/>
                <a:ea typeface="Gadugi" panose="020B0502040204020203" pitchFamily="34" charset="0"/>
              </a:rPr>
              <a:t>NEXT STEPS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21913" y="5552246"/>
            <a:ext cx="5385738" cy="5273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6600" spc="-26" dirty="0">
                <a:solidFill>
                  <a:srgbClr val="FFFFFF"/>
                </a:solidFill>
                <a:latin typeface="Graphik Regular" panose="020B0503030202060203" pitchFamily="34" charset="0"/>
              </a:rPr>
              <a:t>ANY QUESTIONS?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728428" y="3599225"/>
            <a:ext cx="3546595" cy="3371248"/>
            <a:chOff x="0" y="0"/>
            <a:chExt cx="4728794" cy="4494997"/>
          </a:xfrm>
        </p:grpSpPr>
        <p:grpSp>
          <p:nvGrpSpPr>
            <p:cNvPr id="4" name="Group 4"/>
            <p:cNvGrpSpPr>
              <a:grpSpLocks noChangeAspect="1"/>
            </p:cNvGrpSpPr>
            <p:nvPr/>
          </p:nvGrpSpPr>
          <p:grpSpPr>
            <a:xfrm>
              <a:off x="782946" y="549149"/>
              <a:ext cx="3945848" cy="3945848"/>
              <a:chOff x="0" y="0"/>
              <a:chExt cx="6350000" cy="6350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chemeClr val="bg1"/>
              </a:solidFill>
            </p:spPr>
          </p:sp>
        </p:grpSp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160550" y="152500"/>
              <a:ext cx="3945848" cy="3954260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4515849" y="2983671"/>
            <a:ext cx="57298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96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Thank you!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517113" y="-1140306"/>
            <a:ext cx="17253775" cy="2017079"/>
            <a:chOff x="0" y="0"/>
            <a:chExt cx="23005033" cy="2689439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517113" y="9394369"/>
            <a:ext cx="17253775" cy="2017079"/>
            <a:chOff x="0" y="0"/>
            <a:chExt cx="23005033" cy="2689439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591" y="3285301"/>
            <a:ext cx="8673443" cy="6058723"/>
            <a:chOff x="0" y="0"/>
            <a:chExt cx="11564591" cy="8078295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11564591" cy="16414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 spc="-80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Today's agenda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298166"/>
              <a:ext cx="11564591" cy="57801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32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Project recap</a:t>
              </a:r>
            </a:p>
            <a:p>
              <a:pPr>
                <a:lnSpc>
                  <a:spcPct val="150000"/>
                </a:lnSpc>
              </a:pPr>
              <a:r>
                <a:rPr lang="en-US" sz="32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Problem</a:t>
              </a:r>
            </a:p>
            <a:p>
              <a:pPr>
                <a:lnSpc>
                  <a:spcPct val="150000"/>
                </a:lnSpc>
              </a:pPr>
              <a:r>
                <a:rPr lang="en-US" sz="32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The Analytics team</a:t>
              </a:r>
            </a:p>
            <a:p>
              <a:pPr>
                <a:lnSpc>
                  <a:spcPct val="150000"/>
                </a:lnSpc>
              </a:pPr>
              <a:r>
                <a:rPr lang="en-US" sz="32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Process</a:t>
              </a:r>
            </a:p>
            <a:p>
              <a:pPr>
                <a:lnSpc>
                  <a:spcPct val="150000"/>
                </a:lnSpc>
              </a:pPr>
              <a:r>
                <a:rPr lang="en-US" sz="32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Insights</a:t>
              </a:r>
            </a:p>
            <a:p>
              <a:pPr>
                <a:lnSpc>
                  <a:spcPct val="150000"/>
                </a:lnSpc>
              </a:pPr>
              <a:r>
                <a:rPr lang="en-US" sz="32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Summary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307242" y="-1685151"/>
            <a:ext cx="3545508" cy="3370302"/>
            <a:chOff x="0" y="0"/>
            <a:chExt cx="4727344" cy="4493736"/>
          </a:xfrm>
        </p:grpSpPr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>
            <a:off x="13610070" y="3458349"/>
            <a:ext cx="3545508" cy="3370302"/>
            <a:chOff x="0" y="0"/>
            <a:chExt cx="4727344" cy="4493736"/>
          </a:xfrm>
        </p:grpSpPr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1912898" y="8601849"/>
            <a:ext cx="3545508" cy="3370302"/>
            <a:chOff x="0" y="0"/>
            <a:chExt cx="4727344" cy="4493736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-927557" y="406153"/>
            <a:ext cx="2253799" cy="9474693"/>
            <a:chOff x="0" y="0"/>
            <a:chExt cx="3005065" cy="12632924"/>
          </a:xfrm>
        </p:grpSpPr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7113" y="584601"/>
            <a:ext cx="17253775" cy="9117799"/>
            <a:chOff x="0" y="0"/>
            <a:chExt cx="23005033" cy="1215706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3155875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6311751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9467626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3155875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6311751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9467626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3155875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6311751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9467626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3155875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6311751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9467626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3155875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6311751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9467626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3155875"/>
              <a:ext cx="2891870" cy="2689439"/>
            </a:xfrm>
            <a:prstGeom prst="rect">
              <a:avLst/>
            </a:prstGeom>
          </p:spPr>
        </p:pic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6311751"/>
              <a:ext cx="2891870" cy="2689439"/>
            </a:xfrm>
            <a:prstGeom prst="rect">
              <a:avLst/>
            </a:prstGeom>
          </p:spPr>
        </p:pic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9467626"/>
              <a:ext cx="2891870" cy="2689439"/>
            </a:xfrm>
            <a:prstGeom prst="rect">
              <a:avLst/>
            </a:prstGeom>
          </p:spPr>
        </p:pic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155875"/>
              <a:ext cx="2891870" cy="2689439"/>
            </a:xfrm>
            <a:prstGeom prst="rect">
              <a:avLst/>
            </a:prstGeom>
          </p:spPr>
        </p:pic>
        <p:pic>
          <p:nvPicPr>
            <p:cNvPr id="29" name="Picture 2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311751"/>
              <a:ext cx="2891870" cy="2689439"/>
            </a:xfrm>
            <a:prstGeom prst="rect">
              <a:avLst/>
            </a:prstGeom>
          </p:spPr>
        </p:pic>
        <p:pic>
          <p:nvPicPr>
            <p:cNvPr id="30" name="Picture 3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467626"/>
              <a:ext cx="2891870" cy="2689439"/>
            </a:xfrm>
            <a:prstGeom prst="rect">
              <a:avLst/>
            </a:prstGeom>
          </p:spPr>
        </p:pic>
      </p:grpSp>
      <p:sp>
        <p:nvSpPr>
          <p:cNvPr id="31" name="AutoShape 31"/>
          <p:cNvSpPr/>
          <p:nvPr/>
        </p:nvSpPr>
        <p:spPr>
          <a:xfrm>
            <a:off x="4946896" y="2005584"/>
            <a:ext cx="11342283" cy="6275832"/>
          </a:xfrm>
          <a:prstGeom prst="rect">
            <a:avLst/>
          </a:prstGeom>
          <a:solidFill>
            <a:schemeClr val="bg1"/>
          </a:solidFill>
        </p:spPr>
      </p:sp>
      <p:pic>
        <p:nvPicPr>
          <p:cNvPr id="32" name="Pictur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 b="321"/>
          <a:stretch>
            <a:fillRect/>
          </a:stretch>
        </p:blipFill>
        <p:spPr>
          <a:xfrm rot="10799999">
            <a:off x="1983048" y="1909668"/>
            <a:ext cx="6453903" cy="6467663"/>
          </a:xfrm>
          <a:prstGeom prst="rect">
            <a:avLst/>
          </a:prstGeom>
        </p:spPr>
      </p:pic>
      <p:sp>
        <p:nvSpPr>
          <p:cNvPr id="33" name="TextBox 33"/>
          <p:cNvSpPr txBox="1"/>
          <p:nvPr/>
        </p:nvSpPr>
        <p:spPr>
          <a:xfrm>
            <a:off x="2969013" y="3935700"/>
            <a:ext cx="4481973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Project Recap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BA965198-9910-493B-BBC6-6E6D73A432EB}"/>
              </a:ext>
            </a:extLst>
          </p:cNvPr>
          <p:cNvSpPr txBox="1"/>
          <p:nvPr/>
        </p:nvSpPr>
        <p:spPr>
          <a:xfrm>
            <a:off x="8789512" y="3755534"/>
            <a:ext cx="6650648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660"/>
              </a:lnSpc>
            </a:pPr>
            <a:r>
              <a:rPr lang="en-US" sz="2400" spc="-19" dirty="0">
                <a:latin typeface="+mj-lt"/>
                <a:ea typeface="Gadugi" panose="020B0502040204020203" pitchFamily="34" charset="0"/>
              </a:rPr>
              <a:t>Social Buzz is a fast growing technology unicorn that need to adapt quickly to it's global scale. Accenture has begun a 3 month POC focusing on these tasks:</a:t>
            </a:r>
          </a:p>
          <a:p>
            <a:pPr>
              <a:lnSpc>
                <a:spcPts val="2660"/>
              </a:lnSpc>
            </a:pPr>
            <a:endParaRPr lang="en-US" sz="2400" spc="-19" dirty="0">
              <a:latin typeface="+mj-lt"/>
              <a:ea typeface="Gadugi" panose="020B0502040204020203" pitchFamily="34" charset="0"/>
            </a:endParaRPr>
          </a:p>
          <a:p>
            <a:pPr marL="410211" lvl="1" indent="-205106">
              <a:lnSpc>
                <a:spcPts val="2660"/>
              </a:lnSpc>
              <a:buFont typeface="Arial"/>
              <a:buChar char="•"/>
            </a:pPr>
            <a:r>
              <a:rPr lang="en-US" sz="2400" spc="-19" dirty="0">
                <a:latin typeface="+mj-lt"/>
                <a:ea typeface="Gadugi" panose="020B0502040204020203" pitchFamily="34" charset="0"/>
              </a:rPr>
              <a:t>An audit of Social Buzz's big data practice</a:t>
            </a:r>
          </a:p>
          <a:p>
            <a:pPr marL="410211" lvl="1" indent="-205106">
              <a:lnSpc>
                <a:spcPts val="2660"/>
              </a:lnSpc>
              <a:buFont typeface="Arial"/>
              <a:buChar char="•"/>
            </a:pPr>
            <a:r>
              <a:rPr lang="en-US" sz="2400" spc="-19" dirty="0">
                <a:latin typeface="+mj-lt"/>
                <a:ea typeface="Gadugi" panose="020B0502040204020203" pitchFamily="34" charset="0"/>
              </a:rPr>
              <a:t>Recommendations for a successful IPO</a:t>
            </a:r>
          </a:p>
          <a:p>
            <a:pPr marL="410210" lvl="1" indent="-205105">
              <a:lnSpc>
                <a:spcPts val="2660"/>
              </a:lnSpc>
              <a:buFont typeface="Arial"/>
              <a:buChar char="•"/>
            </a:pPr>
            <a:r>
              <a:rPr lang="en-US" sz="2400" spc="-19" dirty="0">
                <a:latin typeface="+mj-lt"/>
                <a:ea typeface="Gadugi" panose="020B0502040204020203" pitchFamily="34" charset="0"/>
              </a:rPr>
              <a:t>Analysis to find Social Buzz's top 5 most popular categories of content </a:t>
            </a:r>
          </a:p>
          <a:p>
            <a:endParaRPr lang="en-AU" sz="2400" dirty="0">
              <a:latin typeface="+mj-lt"/>
              <a:ea typeface="Gadugi" panose="020B0502040204020203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8195696"/>
            <a:ext cx="3545508" cy="3370302"/>
            <a:chOff x="0" y="0"/>
            <a:chExt cx="4727344" cy="4493736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sp>
        <p:nvSpPr>
          <p:cNvPr id="6" name="AutoShape 6"/>
          <p:cNvSpPr/>
          <p:nvPr/>
        </p:nvSpPr>
        <p:spPr>
          <a:xfrm>
            <a:off x="0" y="0"/>
            <a:ext cx="9964482" cy="10287000"/>
          </a:xfrm>
          <a:prstGeom prst="rect">
            <a:avLst/>
          </a:prstGeom>
          <a:solidFill>
            <a:srgbClr val="A100FF"/>
          </a:solidFill>
          <a:ln>
            <a:solidFill>
              <a:srgbClr val="A100FF"/>
            </a:solidFill>
          </a:ln>
        </p:spPr>
        <p:txBody>
          <a:bodyPr/>
          <a:lstStyle/>
          <a:p>
            <a:endParaRPr lang="en-AU" dirty="0"/>
          </a:p>
        </p:txBody>
      </p:sp>
      <p:grpSp>
        <p:nvGrpSpPr>
          <p:cNvPr id="7" name="Group 7"/>
          <p:cNvGrpSpPr/>
          <p:nvPr/>
        </p:nvGrpSpPr>
        <p:grpSpPr>
          <a:xfrm>
            <a:off x="-146279" y="406153"/>
            <a:ext cx="2253799" cy="9474693"/>
            <a:chOff x="0" y="0"/>
            <a:chExt cx="3005065" cy="12632924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3110046" y="474585"/>
            <a:ext cx="3438614" cy="3297100"/>
            <a:chOff x="0" y="154662"/>
            <a:chExt cx="4584818" cy="4396135"/>
          </a:xfrm>
        </p:grpSpPr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>
              <a:off x="0" y="656398"/>
              <a:ext cx="3894399" cy="3894399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963488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rcRect b="321"/>
            <a:stretch>
              <a:fillRect/>
            </a:stretch>
          </p:blipFill>
          <p:spPr>
            <a:xfrm rot="16484543">
              <a:off x="686267" y="150511"/>
              <a:ext cx="3894400" cy="3902702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15986267" y="-1061348"/>
            <a:ext cx="3545508" cy="3370302"/>
            <a:chOff x="0" y="0"/>
            <a:chExt cx="4727344" cy="4493736"/>
          </a:xfrm>
        </p:grpSpPr>
        <p:grpSp>
          <p:nvGrpSpPr>
            <p:cNvPr id="17" name="Group 17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9"/>
          <a:srcRect l="24693" r="24693"/>
          <a:stretch>
            <a:fillRect/>
          </a:stretch>
        </p:blipFill>
        <p:spPr>
          <a:xfrm>
            <a:off x="11007484" y="1028700"/>
            <a:ext cx="6251816" cy="82296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3840185" y="1271080"/>
            <a:ext cx="578686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Problem</a:t>
            </a: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xmlns="" id="{A4A3F31D-544A-4C23-9D85-378649215BE3}"/>
              </a:ext>
            </a:extLst>
          </p:cNvPr>
          <p:cNvSpPr txBox="1"/>
          <p:nvPr/>
        </p:nvSpPr>
        <p:spPr>
          <a:xfrm>
            <a:off x="2914718" y="8167121"/>
            <a:ext cx="5786869" cy="316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-19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But how to capitalize on it when there is so much?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xmlns="" id="{4B02D2F4-84C2-4AF8-81C2-4274DB8DF454}"/>
              </a:ext>
            </a:extLst>
          </p:cNvPr>
          <p:cNvSpPr txBox="1"/>
          <p:nvPr/>
        </p:nvSpPr>
        <p:spPr>
          <a:xfrm>
            <a:off x="2914718" y="5086350"/>
            <a:ext cx="5786869" cy="525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spc="-32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Over </a:t>
            </a:r>
            <a:r>
              <a:rPr lang="en-US" sz="3200" u="sng" spc="-32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100000</a:t>
            </a:r>
            <a:r>
              <a:rPr lang="en-US" sz="3200" spc="-32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posts per day</a:t>
            </a:r>
          </a:p>
        </p:txBody>
      </p:sp>
      <p:sp>
        <p:nvSpPr>
          <p:cNvPr id="24" name="TextBox 24">
            <a:extLst>
              <a:ext uri="{FF2B5EF4-FFF2-40B4-BE49-F238E27FC236}">
                <a16:creationId xmlns:a16="http://schemas.microsoft.com/office/drawing/2014/main" xmlns="" id="{56D90644-7D4E-4882-8064-B20BF3463C9A}"/>
              </a:ext>
            </a:extLst>
          </p:cNvPr>
          <p:cNvSpPr txBox="1"/>
          <p:nvPr/>
        </p:nvSpPr>
        <p:spPr>
          <a:xfrm>
            <a:off x="2914718" y="6070890"/>
            <a:ext cx="5315099" cy="1102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en-US" sz="3200" u="sng" spc="-32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36,500,000</a:t>
            </a:r>
            <a:r>
              <a:rPr lang="en-US" sz="3200" spc="-32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pieces of content</a:t>
            </a:r>
          </a:p>
          <a:p>
            <a:pPr>
              <a:lnSpc>
                <a:spcPts val="4480"/>
              </a:lnSpc>
              <a:spcBef>
                <a:spcPct val="0"/>
              </a:spcBef>
            </a:pPr>
            <a:r>
              <a:rPr lang="en-US" sz="3200" spc="-32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per year!</a:t>
            </a:r>
          </a:p>
        </p:txBody>
      </p:sp>
      <p:sp>
        <p:nvSpPr>
          <p:cNvPr id="25" name="TextBox 26">
            <a:extLst>
              <a:ext uri="{FF2B5EF4-FFF2-40B4-BE49-F238E27FC236}">
                <a16:creationId xmlns:a16="http://schemas.microsoft.com/office/drawing/2014/main" xmlns="" id="{00ADAC7B-814A-4ED6-8AB9-8D473ED0DCD5}"/>
              </a:ext>
            </a:extLst>
          </p:cNvPr>
          <p:cNvSpPr txBox="1"/>
          <p:nvPr/>
        </p:nvSpPr>
        <p:spPr>
          <a:xfrm>
            <a:off x="2914718" y="8920480"/>
            <a:ext cx="5676287" cy="661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  <a:spcBef>
                <a:spcPct val="0"/>
              </a:spcBef>
            </a:pPr>
            <a:r>
              <a:rPr lang="en-US" sz="1900" u="sng" spc="-19" dirty="0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Analysis to find Social Buzz's top 5 most popular categories of content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06723" y="406153"/>
            <a:ext cx="9939843" cy="9474693"/>
            <a:chOff x="0" y="0"/>
            <a:chExt cx="13253124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0"/>
              <a:ext cx="3005065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0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9838214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0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3279405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6558809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9838214"/>
              <a:ext cx="3005065" cy="2794710"/>
            </a:xfrm>
            <a:prstGeom prst="rect">
              <a:avLst/>
            </a:prstGeom>
          </p:spPr>
        </p:pic>
      </p:grpSp>
      <p:sp>
        <p:nvSpPr>
          <p:cNvPr id="15" name="AutoShape 15"/>
          <p:cNvSpPr/>
          <p:nvPr/>
        </p:nvSpPr>
        <p:spPr>
          <a:xfrm>
            <a:off x="2110745" y="1825527"/>
            <a:ext cx="6750815" cy="6635945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1825797" y="1270731"/>
            <a:ext cx="2085137" cy="2085137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1825797" y="4221947"/>
            <a:ext cx="2085137" cy="2085137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11598791" y="4184002"/>
            <a:ext cx="2187334" cy="2123082"/>
            <a:chOff x="-23042" y="66269"/>
            <a:chExt cx="6542158" cy="6349987"/>
          </a:xfrm>
        </p:grpSpPr>
        <p:sp>
          <p:nvSpPr>
            <p:cNvPr id="24" name="Freeform 24"/>
            <p:cNvSpPr/>
            <p:nvPr/>
          </p:nvSpPr>
          <p:spPr>
            <a:xfrm>
              <a:off x="-23042" y="119185"/>
              <a:ext cx="6542158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-162891" t="-16684" r="-160683" b="-166629"/>
              </a:stretch>
            </a:blipFill>
            <a:ln>
              <a:solidFill>
                <a:srgbClr val="00BAFF"/>
              </a:solidFill>
            </a:ln>
          </p:spPr>
        </p:sp>
        <p:sp>
          <p:nvSpPr>
            <p:cNvPr id="25" name="Freeform 25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26" name="Group 26"/>
          <p:cNvGrpSpPr>
            <a:grpSpLocks noChangeAspect="1"/>
          </p:cNvGrpSpPr>
          <p:nvPr/>
        </p:nvGrpSpPr>
        <p:grpSpPr>
          <a:xfrm>
            <a:off x="11825797" y="7173163"/>
            <a:ext cx="2085137" cy="2085137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8" name="Group 28"/>
          <p:cNvGrpSpPr>
            <a:grpSpLocks noChangeAspect="1"/>
          </p:cNvGrpSpPr>
          <p:nvPr/>
        </p:nvGrpSpPr>
        <p:grpSpPr>
          <a:xfrm>
            <a:off x="11645464" y="1192116"/>
            <a:ext cx="2174041" cy="2165548"/>
            <a:chOff x="0" y="0"/>
            <a:chExt cx="6502400" cy="6477000"/>
          </a:xfrm>
        </p:grpSpPr>
        <p:sp>
          <p:nvSpPr>
            <p:cNvPr id="29" name="Freeform 2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6"/>
              <a:stretch>
                <a:fillRect l="-164266" t="1917" r="-22903" b="-93994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sp>
        <p:nvSpPr>
          <p:cNvPr id="31" name="TextBox 31"/>
          <p:cNvSpPr txBox="1"/>
          <p:nvPr/>
        </p:nvSpPr>
        <p:spPr>
          <a:xfrm>
            <a:off x="2670508" y="3331799"/>
            <a:ext cx="5612273" cy="3693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The Analytics team</a:t>
            </a:r>
          </a:p>
        </p:txBody>
      </p:sp>
      <p:grpSp>
        <p:nvGrpSpPr>
          <p:cNvPr id="32" name="Group 32">
            <a:extLst>
              <a:ext uri="{FF2B5EF4-FFF2-40B4-BE49-F238E27FC236}">
                <a16:creationId xmlns:a16="http://schemas.microsoft.com/office/drawing/2014/main" xmlns="" id="{CF12C1E1-BA1A-C344-97B2-3FC73436FD21}"/>
              </a:ext>
            </a:extLst>
          </p:cNvPr>
          <p:cNvGrpSpPr/>
          <p:nvPr/>
        </p:nvGrpSpPr>
        <p:grpSpPr>
          <a:xfrm>
            <a:off x="14266198" y="1746594"/>
            <a:ext cx="3177311" cy="1502735"/>
            <a:chOff x="0" y="-47625"/>
            <a:chExt cx="3488063" cy="1535945"/>
          </a:xfrm>
        </p:grpSpPr>
        <p:sp>
          <p:nvSpPr>
            <p:cNvPr id="33" name="TextBox 33">
              <a:extLst>
                <a:ext uri="{FF2B5EF4-FFF2-40B4-BE49-F238E27FC236}">
                  <a16:creationId xmlns:a16="http://schemas.microsoft.com/office/drawing/2014/main" xmlns="" id="{86579C22-77F7-8948-9508-05FD0414A2AA}"/>
                </a:ext>
              </a:extLst>
            </p:cNvPr>
            <p:cNvSpPr txBox="1"/>
            <p:nvPr/>
          </p:nvSpPr>
          <p:spPr>
            <a:xfrm>
              <a:off x="0" y="564990"/>
              <a:ext cx="3488063" cy="923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 spc="-19" dirty="0">
                  <a:latin typeface="Gadugi" panose="020B0502040204020203" pitchFamily="34" charset="0"/>
                  <a:ea typeface="Gadugi" panose="020B0502040204020203" pitchFamily="34" charset="0"/>
                </a:rPr>
                <a:t>Chief Technology Architect</a:t>
              </a:r>
            </a:p>
          </p:txBody>
        </p:sp>
        <p:sp>
          <p:nvSpPr>
            <p:cNvPr id="34" name="TextBox 34">
              <a:extLst>
                <a:ext uri="{FF2B5EF4-FFF2-40B4-BE49-F238E27FC236}">
                  <a16:creationId xmlns:a16="http://schemas.microsoft.com/office/drawing/2014/main" xmlns="" id="{F8F9BDBD-AA9A-474B-B480-4DDB1DF84761}"/>
                </a:ext>
              </a:extLst>
            </p:cNvPr>
            <p:cNvSpPr txBox="1"/>
            <p:nvPr/>
          </p:nvSpPr>
          <p:spPr>
            <a:xfrm>
              <a:off x="0" y="-47625"/>
              <a:ext cx="3488063" cy="4958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 spc="-21" dirty="0">
                  <a:latin typeface="Gadugi" panose="020B0502040204020203" pitchFamily="34" charset="0"/>
                  <a:ea typeface="Gadugi" panose="020B0502040204020203" pitchFamily="34" charset="0"/>
                </a:rPr>
                <a:t>ANDREW FLEMING</a:t>
              </a:r>
            </a:p>
          </p:txBody>
        </p:sp>
      </p:grp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11606495" y="7116652"/>
            <a:ext cx="2174041" cy="2165548"/>
            <a:chOff x="0" y="0"/>
            <a:chExt cx="6502400" cy="6477000"/>
          </a:xfrm>
        </p:grpSpPr>
        <p:sp>
          <p:nvSpPr>
            <p:cNvPr id="19" name="Freeform 1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7"/>
              <a:stretch>
                <a:fillRect l="-136837" t="-28774" r="-84967" b="-86469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35" name="Group 35">
            <a:extLst>
              <a:ext uri="{FF2B5EF4-FFF2-40B4-BE49-F238E27FC236}">
                <a16:creationId xmlns:a16="http://schemas.microsoft.com/office/drawing/2014/main" xmlns="" id="{82E5A0AC-D1CA-8049-B99B-924F644A0681}"/>
              </a:ext>
            </a:extLst>
          </p:cNvPr>
          <p:cNvGrpSpPr/>
          <p:nvPr/>
        </p:nvGrpSpPr>
        <p:grpSpPr>
          <a:xfrm>
            <a:off x="14293806" y="4775603"/>
            <a:ext cx="2616047" cy="805710"/>
            <a:chOff x="0" y="-47625"/>
            <a:chExt cx="3488063" cy="1074279"/>
          </a:xfrm>
        </p:grpSpPr>
        <p:sp>
          <p:nvSpPr>
            <p:cNvPr id="36" name="TextBox 36">
              <a:extLst>
                <a:ext uri="{FF2B5EF4-FFF2-40B4-BE49-F238E27FC236}">
                  <a16:creationId xmlns:a16="http://schemas.microsoft.com/office/drawing/2014/main" xmlns="" id="{46886E39-FA3C-3743-9AB5-FDCABC89ABF6}"/>
                </a:ext>
              </a:extLst>
            </p:cNvPr>
            <p:cNvSpPr txBox="1"/>
            <p:nvPr/>
          </p:nvSpPr>
          <p:spPr>
            <a:xfrm>
              <a:off x="0" y="564989"/>
              <a:ext cx="3488063" cy="461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 spc="-19">
                  <a:latin typeface="Gadugi" panose="020B0502040204020203" pitchFamily="34" charset="0"/>
                  <a:ea typeface="Gadugi" panose="020B0502040204020203" pitchFamily="34" charset="0"/>
                </a:rPr>
                <a:t>Senior Principal</a:t>
              </a:r>
            </a:p>
          </p:txBody>
        </p:sp>
        <p:sp>
          <p:nvSpPr>
            <p:cNvPr id="37" name="TextBox 37">
              <a:extLst>
                <a:ext uri="{FF2B5EF4-FFF2-40B4-BE49-F238E27FC236}">
                  <a16:creationId xmlns:a16="http://schemas.microsoft.com/office/drawing/2014/main" xmlns="" id="{7CE9B6B9-4C68-584F-AF2C-67DF9430E611}"/>
                </a:ext>
              </a:extLst>
            </p:cNvPr>
            <p:cNvSpPr txBox="1"/>
            <p:nvPr/>
          </p:nvSpPr>
          <p:spPr>
            <a:xfrm>
              <a:off x="0" y="-47625"/>
              <a:ext cx="3488063" cy="4958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 spc="-21" dirty="0">
                  <a:latin typeface="Gadugi" panose="020B0502040204020203" pitchFamily="34" charset="0"/>
                  <a:ea typeface="Gadugi" panose="020B0502040204020203" pitchFamily="34" charset="0"/>
                </a:rPr>
                <a:t>MARCUS ROMPTON</a:t>
              </a:r>
            </a:p>
          </p:txBody>
        </p:sp>
      </p:grpSp>
      <p:grpSp>
        <p:nvGrpSpPr>
          <p:cNvPr id="38" name="Group 38">
            <a:extLst>
              <a:ext uri="{FF2B5EF4-FFF2-40B4-BE49-F238E27FC236}">
                <a16:creationId xmlns:a16="http://schemas.microsoft.com/office/drawing/2014/main" xmlns="" id="{66FD8EBE-CB97-1A46-AA62-1A2FBC50D862}"/>
              </a:ext>
            </a:extLst>
          </p:cNvPr>
          <p:cNvGrpSpPr/>
          <p:nvPr/>
        </p:nvGrpSpPr>
        <p:grpSpPr>
          <a:xfrm>
            <a:off x="14293806" y="7967344"/>
            <a:ext cx="2616047" cy="774355"/>
            <a:chOff x="0" y="-47625"/>
            <a:chExt cx="3488063" cy="1032473"/>
          </a:xfrm>
        </p:grpSpPr>
        <p:sp>
          <p:nvSpPr>
            <p:cNvPr id="39" name="TextBox 39">
              <a:extLst>
                <a:ext uri="{FF2B5EF4-FFF2-40B4-BE49-F238E27FC236}">
                  <a16:creationId xmlns:a16="http://schemas.microsoft.com/office/drawing/2014/main" xmlns="" id="{6BDF8EA4-7682-0A43-AFCE-EB4F8F717986}"/>
                </a:ext>
              </a:extLst>
            </p:cNvPr>
            <p:cNvSpPr txBox="1"/>
            <p:nvPr/>
          </p:nvSpPr>
          <p:spPr>
            <a:xfrm>
              <a:off x="0" y="564989"/>
              <a:ext cx="3488063" cy="4198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 spc="-19">
                  <a:latin typeface="Gadugi" panose="020B0502040204020203" pitchFamily="34" charset="0"/>
                  <a:ea typeface="Gadugi" panose="020B0502040204020203" pitchFamily="34" charset="0"/>
                </a:rPr>
                <a:t>Data Analyst</a:t>
              </a:r>
            </a:p>
          </p:txBody>
        </p:sp>
        <p:sp>
          <p:nvSpPr>
            <p:cNvPr id="40" name="TextBox 40">
              <a:extLst>
                <a:ext uri="{FF2B5EF4-FFF2-40B4-BE49-F238E27FC236}">
                  <a16:creationId xmlns:a16="http://schemas.microsoft.com/office/drawing/2014/main" xmlns="" id="{45E6AA62-3934-1447-AF4B-0AD57503CEDD}"/>
                </a:ext>
              </a:extLst>
            </p:cNvPr>
            <p:cNvSpPr txBox="1"/>
            <p:nvPr/>
          </p:nvSpPr>
          <p:spPr>
            <a:xfrm>
              <a:off x="0" y="-47625"/>
              <a:ext cx="3488063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 spc="-21" dirty="0">
                  <a:latin typeface="Gadugi" panose="020B0502040204020203" pitchFamily="34" charset="0"/>
                  <a:ea typeface="Gadugi" panose="020B0502040204020203" pitchFamily="34" charset="0"/>
                </a:rPr>
                <a:t>YOU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5296" y="406153"/>
            <a:ext cx="10042534" cy="9474693"/>
            <a:chOff x="0" y="0"/>
            <a:chExt cx="13390046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 r="10232"/>
            <a:stretch>
              <a:fillRect/>
            </a:stretch>
          </p:blipFill>
          <p:spPr>
            <a:xfrm>
              <a:off x="6923321" y="6558809"/>
              <a:ext cx="2697587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903391" y="1027892"/>
            <a:ext cx="1854962" cy="1781248"/>
            <a:chOff x="0" y="0"/>
            <a:chExt cx="2473282" cy="2374997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3758754" y="2639980"/>
            <a:ext cx="1854962" cy="1781248"/>
            <a:chOff x="0" y="0"/>
            <a:chExt cx="2473282" cy="2374997"/>
          </a:xfrm>
        </p:grpSpPr>
        <p:grpSp>
          <p:nvGrpSpPr>
            <p:cNvPr id="18" name="Group 18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1" name="Group 21"/>
          <p:cNvGrpSpPr/>
          <p:nvPr/>
        </p:nvGrpSpPr>
        <p:grpSpPr>
          <a:xfrm>
            <a:off x="5614117" y="4252068"/>
            <a:ext cx="1854962" cy="1781248"/>
            <a:chOff x="0" y="0"/>
            <a:chExt cx="2473282" cy="2374997"/>
          </a:xfrm>
        </p:grpSpPr>
        <p:grpSp>
          <p:nvGrpSpPr>
            <p:cNvPr id="22" name="Group 22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5" name="Group 25"/>
          <p:cNvGrpSpPr/>
          <p:nvPr/>
        </p:nvGrpSpPr>
        <p:grpSpPr>
          <a:xfrm>
            <a:off x="7469480" y="5864156"/>
            <a:ext cx="1854962" cy="1781248"/>
            <a:chOff x="0" y="0"/>
            <a:chExt cx="2473282" cy="2374997"/>
          </a:xfrm>
        </p:grpSpPr>
        <p:grpSp>
          <p:nvGrpSpPr>
            <p:cNvPr id="26" name="Group 26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9" name="Group 29"/>
          <p:cNvGrpSpPr/>
          <p:nvPr/>
        </p:nvGrpSpPr>
        <p:grpSpPr>
          <a:xfrm>
            <a:off x="9324843" y="7476244"/>
            <a:ext cx="1854962" cy="1781248"/>
            <a:chOff x="0" y="0"/>
            <a:chExt cx="2473282" cy="2374997"/>
          </a:xfrm>
        </p:grpSpPr>
        <p:grpSp>
          <p:nvGrpSpPr>
            <p:cNvPr id="30" name="Group 30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32" name="Picture 3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sp>
        <p:nvSpPr>
          <p:cNvPr id="33" name="TextBox 33"/>
          <p:cNvSpPr txBox="1"/>
          <p:nvPr/>
        </p:nvSpPr>
        <p:spPr>
          <a:xfrm>
            <a:off x="10667818" y="1028700"/>
            <a:ext cx="6642545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Process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630944" y="1372359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1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4534646" y="2984043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2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108223" y="7828620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>
                <a:solidFill>
                  <a:srgbClr val="FFFFFF"/>
                </a:solidFill>
                <a:latin typeface="Clear Sans Regular Bold"/>
              </a:rPr>
              <a:t>5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8193880" y="6204766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4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6396750" y="4605252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3</a:t>
            </a:r>
          </a:p>
        </p:txBody>
      </p:sp>
      <p:sp>
        <p:nvSpPr>
          <p:cNvPr id="39" name="TextBox 33">
            <a:extLst>
              <a:ext uri="{FF2B5EF4-FFF2-40B4-BE49-F238E27FC236}">
                <a16:creationId xmlns:a16="http://schemas.microsoft.com/office/drawing/2014/main" xmlns="" id="{1F507FD4-034D-45FF-93BD-DFCB95EAD363}"/>
              </a:ext>
            </a:extLst>
          </p:cNvPr>
          <p:cNvSpPr txBox="1"/>
          <p:nvPr/>
        </p:nvSpPr>
        <p:spPr>
          <a:xfrm>
            <a:off x="7729646" y="4826585"/>
            <a:ext cx="3406491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-19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Data Modelling</a:t>
            </a:r>
          </a:p>
        </p:txBody>
      </p:sp>
      <p:sp>
        <p:nvSpPr>
          <p:cNvPr id="40" name="TextBox 34">
            <a:extLst>
              <a:ext uri="{FF2B5EF4-FFF2-40B4-BE49-F238E27FC236}">
                <a16:creationId xmlns:a16="http://schemas.microsoft.com/office/drawing/2014/main" xmlns="" id="{3E6F2479-9679-4030-8635-693737C66D54}"/>
              </a:ext>
            </a:extLst>
          </p:cNvPr>
          <p:cNvSpPr txBox="1"/>
          <p:nvPr/>
        </p:nvSpPr>
        <p:spPr>
          <a:xfrm>
            <a:off x="5856316" y="3214901"/>
            <a:ext cx="3406491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-19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Data Cleaning</a:t>
            </a:r>
          </a:p>
        </p:txBody>
      </p:sp>
      <p:sp>
        <p:nvSpPr>
          <p:cNvPr id="41" name="TextBox 36">
            <a:extLst>
              <a:ext uri="{FF2B5EF4-FFF2-40B4-BE49-F238E27FC236}">
                <a16:creationId xmlns:a16="http://schemas.microsoft.com/office/drawing/2014/main" xmlns="" id="{FC91EAB9-96A1-4064-9846-10A08A7AC0A4}"/>
              </a:ext>
            </a:extLst>
          </p:cNvPr>
          <p:cNvSpPr txBox="1"/>
          <p:nvPr/>
        </p:nvSpPr>
        <p:spPr>
          <a:xfrm>
            <a:off x="3982986" y="1603217"/>
            <a:ext cx="3486092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59"/>
              </a:lnSpc>
            </a:pPr>
            <a:r>
              <a:rPr lang="en-US" sz="1899" spc="-18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Data Understanding</a:t>
            </a:r>
          </a:p>
        </p:txBody>
      </p:sp>
      <p:sp>
        <p:nvSpPr>
          <p:cNvPr id="42" name="TextBox 37">
            <a:extLst>
              <a:ext uri="{FF2B5EF4-FFF2-40B4-BE49-F238E27FC236}">
                <a16:creationId xmlns:a16="http://schemas.microsoft.com/office/drawing/2014/main" xmlns="" id="{DD4CC2CA-3667-4682-81EE-0628B418A5BA}"/>
              </a:ext>
            </a:extLst>
          </p:cNvPr>
          <p:cNvSpPr txBox="1"/>
          <p:nvPr/>
        </p:nvSpPr>
        <p:spPr>
          <a:xfrm>
            <a:off x="9620994" y="6533519"/>
            <a:ext cx="3414381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-19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Data Analysis</a:t>
            </a:r>
          </a:p>
        </p:txBody>
      </p:sp>
      <p:sp>
        <p:nvSpPr>
          <p:cNvPr id="43" name="TextBox 38">
            <a:extLst>
              <a:ext uri="{FF2B5EF4-FFF2-40B4-BE49-F238E27FC236}">
                <a16:creationId xmlns:a16="http://schemas.microsoft.com/office/drawing/2014/main" xmlns="" id="{8C103A61-A2FB-4BF2-AE1E-1E860BB3D705}"/>
              </a:ext>
            </a:extLst>
          </p:cNvPr>
          <p:cNvSpPr txBox="1"/>
          <p:nvPr/>
        </p:nvSpPr>
        <p:spPr>
          <a:xfrm>
            <a:off x="11512342" y="8194123"/>
            <a:ext cx="3406491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-19">
                <a:solidFill>
                  <a:srgbClr val="FFFFFF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Uncover Insights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>
            <a:off x="2127159" y="6480806"/>
            <a:ext cx="2972219" cy="88175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860915"/>
            <a:ext cx="46361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Insights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17112" y="7810500"/>
            <a:ext cx="17253775" cy="2017079"/>
            <a:chOff x="0" y="0"/>
            <a:chExt cx="23005033" cy="2689439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>
            <a:off x="7272183" y="6480309"/>
            <a:ext cx="2972219" cy="881758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>
            <a:off x="12670342" y="6480309"/>
            <a:ext cx="2972219" cy="881758"/>
          </a:xfrm>
          <a:prstGeom prst="rect">
            <a:avLst/>
          </a:prstGeom>
        </p:spPr>
      </p:pic>
      <p:sp>
        <p:nvSpPr>
          <p:cNvPr id="14" name="TextBox 2">
            <a:extLst>
              <a:ext uri="{FF2B5EF4-FFF2-40B4-BE49-F238E27FC236}">
                <a16:creationId xmlns:a16="http://schemas.microsoft.com/office/drawing/2014/main" xmlns="" id="{DEC18DCB-822A-4D81-B43D-EA065F5C2E6C}"/>
              </a:ext>
            </a:extLst>
          </p:cNvPr>
          <p:cNvSpPr txBox="1"/>
          <p:nvPr/>
        </p:nvSpPr>
        <p:spPr>
          <a:xfrm>
            <a:off x="1796907" y="5081036"/>
            <a:ext cx="3632723" cy="872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-24" dirty="0">
                <a:latin typeface="Gadugi" panose="020B0502040204020203" pitchFamily="34" charset="0"/>
                <a:ea typeface="Gadugi" panose="020B0502040204020203" pitchFamily="34" charset="0"/>
              </a:rPr>
              <a:t>UNIQUE</a:t>
            </a:r>
          </a:p>
          <a:p>
            <a:pPr algn="ctr">
              <a:lnSpc>
                <a:spcPts val="3359"/>
              </a:lnSpc>
            </a:pPr>
            <a:r>
              <a:rPr lang="en-US" sz="2400" spc="-24" dirty="0">
                <a:latin typeface="Gadugi" panose="020B0502040204020203" pitchFamily="34" charset="0"/>
                <a:ea typeface="Gadugi" panose="020B0502040204020203" pitchFamily="34" charset="0"/>
              </a:rPr>
              <a:t>CATEGORIES</a:t>
            </a:r>
          </a:p>
        </p:txBody>
      </p:sp>
      <p:sp>
        <p:nvSpPr>
          <p:cNvPr id="15" name="TextBox 13">
            <a:extLst>
              <a:ext uri="{FF2B5EF4-FFF2-40B4-BE49-F238E27FC236}">
                <a16:creationId xmlns:a16="http://schemas.microsoft.com/office/drawing/2014/main" xmlns="" id="{BF1757EB-BE6D-456B-AAE1-9199DF89AC44}"/>
              </a:ext>
            </a:extLst>
          </p:cNvPr>
          <p:cNvSpPr txBox="1"/>
          <p:nvPr/>
        </p:nvSpPr>
        <p:spPr>
          <a:xfrm>
            <a:off x="1796907" y="3229537"/>
            <a:ext cx="3632723" cy="12952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spc="-72" dirty="0">
                <a:latin typeface="Gadugi" panose="020B0502040204020203" pitchFamily="34" charset="0"/>
                <a:ea typeface="Gadugi" panose="020B0502040204020203" pitchFamily="34" charset="0"/>
              </a:rPr>
              <a:t>16</a:t>
            </a:r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xmlns="" id="{8A5A536B-2824-40DA-8730-BFF135AAB6BA}"/>
              </a:ext>
            </a:extLst>
          </p:cNvPr>
          <p:cNvSpPr txBox="1"/>
          <p:nvPr/>
        </p:nvSpPr>
        <p:spPr>
          <a:xfrm>
            <a:off x="6825447" y="5081036"/>
            <a:ext cx="3884010" cy="872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-24">
                <a:latin typeface="Gadugi" panose="020B0502040204020203" pitchFamily="34" charset="0"/>
                <a:ea typeface="Gadugi" panose="020B0502040204020203" pitchFamily="34" charset="0"/>
              </a:rPr>
              <a:t>REACTIONS TO "ANIMAL" POSTS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867347A7-B6F4-43D9-AA7B-ECF01491A9FE}"/>
              </a:ext>
            </a:extLst>
          </p:cNvPr>
          <p:cNvSpPr txBox="1"/>
          <p:nvPr/>
        </p:nvSpPr>
        <p:spPr>
          <a:xfrm>
            <a:off x="6260052" y="3229537"/>
            <a:ext cx="4669281" cy="12952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spc="-72" dirty="0">
                <a:latin typeface="Gadugi" panose="020B0502040204020203" pitchFamily="34" charset="0"/>
                <a:ea typeface="Gadugi" panose="020B0502040204020203" pitchFamily="34" charset="0"/>
              </a:rPr>
              <a:t>1897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362261D6-A523-498E-A2EF-057B81267770}"/>
              </a:ext>
            </a:extLst>
          </p:cNvPr>
          <p:cNvSpPr txBox="1"/>
          <p:nvPr/>
        </p:nvSpPr>
        <p:spPr>
          <a:xfrm>
            <a:off x="12355796" y="5081036"/>
            <a:ext cx="3884010" cy="872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-24">
                <a:latin typeface="Gadugi" panose="020B0502040204020203" pitchFamily="34" charset="0"/>
                <a:ea typeface="Gadugi" panose="020B0502040204020203" pitchFamily="34" charset="0"/>
              </a:rPr>
              <a:t>MONTH WITH </a:t>
            </a:r>
          </a:p>
          <a:p>
            <a:pPr algn="ctr">
              <a:lnSpc>
                <a:spcPts val="3359"/>
              </a:lnSpc>
            </a:pPr>
            <a:r>
              <a:rPr lang="en-US" sz="2400" spc="-24">
                <a:latin typeface="Gadugi" panose="020B0502040204020203" pitchFamily="34" charset="0"/>
                <a:ea typeface="Gadugi" panose="020B0502040204020203" pitchFamily="34" charset="0"/>
              </a:rPr>
              <a:t>MOST POSTS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xmlns="" id="{874F02E9-55C1-42F5-91B5-1A4480BA41CC}"/>
              </a:ext>
            </a:extLst>
          </p:cNvPr>
          <p:cNvSpPr txBox="1"/>
          <p:nvPr/>
        </p:nvSpPr>
        <p:spPr>
          <a:xfrm>
            <a:off x="11821811" y="3238500"/>
            <a:ext cx="4669281" cy="1226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spc="-72" dirty="0">
                <a:latin typeface="Gadugi" panose="020B0502040204020203" pitchFamily="34" charset="0"/>
                <a:ea typeface="Gadugi" panose="020B0502040204020203" pitchFamily="34" charset="0"/>
              </a:rPr>
              <a:t>JANUARY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1" y="-710238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CEC82834-F139-6341-8704-95423C0C958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4496753" y="1592190"/>
            <a:ext cx="9571772" cy="71026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2" y="-1235382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 cstate="print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321E9A61-AACF-DB41-B007-BB9C2D02C27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5732961" y="1581061"/>
            <a:ext cx="8266904" cy="7124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851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299</Words>
  <Application>Microsoft Office PowerPoint</Application>
  <PresentationFormat>Custom</PresentationFormat>
  <Paragraphs>79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Graphik Regular</vt:lpstr>
      <vt:lpstr>Arial</vt:lpstr>
      <vt:lpstr>Gadugi</vt:lpstr>
      <vt:lpstr>Calibri</vt:lpstr>
      <vt:lpstr>Clear Sans Regular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</dc:title>
  <dc:creator>Kevin Dang</dc:creator>
  <cp:lastModifiedBy>Microsoft account</cp:lastModifiedBy>
  <cp:revision>9</cp:revision>
  <dcterms:created xsi:type="dcterms:W3CDTF">2006-08-16T00:00:00Z</dcterms:created>
  <dcterms:modified xsi:type="dcterms:W3CDTF">2022-10-18T11:38:31Z</dcterms:modified>
  <dc:identifier>DAEhDyfaYKE</dc:identifier>
</cp:coreProperties>
</file>

<file path=docProps/thumbnail.jpeg>
</file>